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1" r:id="rId11"/>
    <p:sldId id="266" r:id="rId12"/>
    <p:sldId id="265"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snapToObjects="1">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2/7/2020</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2/7/2020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2/7/2020</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2/7/2020</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2/7/2020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2/7/2020</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cseearle.com" TargetMode="External"/><Relationship Id="rId2" Type="http://schemas.openxmlformats.org/officeDocument/2006/relationships/hyperlink" Target="http://www.teenlifeline.org" TargetMode="External"/><Relationship Id="rId1" Type="http://schemas.openxmlformats.org/officeDocument/2006/relationships/slideLayout" Target="../slideLayouts/slideLayout2.xml"/><Relationship Id="rId4" Type="http://schemas.openxmlformats.org/officeDocument/2006/relationships/hyperlink" Target="http://www.therapywithheart.co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xCkP-tF2rwI?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ifiWucOzuTM?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XiCrniLQGY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Teen Suicide in 2020</a:t>
            </a:r>
          </a:p>
        </p:txBody>
      </p:sp>
      <p:sp>
        <p:nvSpPr>
          <p:cNvPr id="3" name="Subtitle 2"/>
          <p:cNvSpPr>
            <a:spLocks noGrp="1"/>
          </p:cNvSpPr>
          <p:nvPr>
            <p:ph type="subTitle" idx="1"/>
          </p:nvPr>
        </p:nvSpPr>
        <p:spPr/>
        <p:txBody>
          <a:bodyPr/>
          <a:lstStyle/>
          <a:p>
            <a:r>
              <a:rPr lang="en-US" dirty="0"/>
              <a:t>Parent Straight Talk – </a:t>
            </a:r>
            <a:r>
              <a:rPr lang="en-US" dirty="0" err="1"/>
              <a:t>jill</a:t>
            </a:r>
            <a:r>
              <a:rPr lang="en-US" dirty="0"/>
              <a:t> </a:t>
            </a:r>
            <a:r>
              <a:rPr lang="en-US" dirty="0" err="1"/>
              <a:t>mcmahon</a:t>
            </a:r>
            <a:endParaRPr lang="en-US" dirty="0"/>
          </a:p>
        </p:txBody>
      </p:sp>
    </p:spTree>
    <p:extLst>
      <p:ext uri="{BB962C8B-B14F-4D97-AF65-F5344CB8AC3E}">
        <p14:creationId xmlns:p14="http://schemas.microsoft.com/office/powerpoint/2010/main" val="403974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may see….</a:t>
            </a:r>
          </a:p>
        </p:txBody>
      </p:sp>
      <p:sp>
        <p:nvSpPr>
          <p:cNvPr id="3" name="Content Placeholder 2"/>
          <p:cNvSpPr>
            <a:spLocks noGrp="1"/>
          </p:cNvSpPr>
          <p:nvPr>
            <p:ph sz="quarter" idx="1"/>
          </p:nvPr>
        </p:nvSpPr>
        <p:spPr/>
        <p:txBody>
          <a:bodyPr/>
          <a:lstStyle/>
          <a:p>
            <a:pPr lvl="1"/>
            <a:r>
              <a:rPr lang="en-US" dirty="0"/>
              <a:t>Feeling more irritable or angry than usual</a:t>
            </a:r>
          </a:p>
          <a:p>
            <a:pPr lvl="1"/>
            <a:r>
              <a:rPr lang="en-US" dirty="0"/>
              <a:t>Weight gain or loss, change in appetite</a:t>
            </a:r>
          </a:p>
          <a:p>
            <a:pPr lvl="1"/>
            <a:r>
              <a:rPr lang="en-US" dirty="0"/>
              <a:t>Having trouble sleeping, or sleeping too much</a:t>
            </a:r>
          </a:p>
          <a:p>
            <a:pPr lvl="1"/>
            <a:r>
              <a:rPr lang="en-US" dirty="0"/>
              <a:t>Physical feeling of restlessness</a:t>
            </a:r>
          </a:p>
          <a:p>
            <a:pPr lvl="1"/>
            <a:r>
              <a:rPr lang="en-US" dirty="0"/>
              <a:t>Not having energy</a:t>
            </a:r>
          </a:p>
          <a:p>
            <a:pPr lvl="1"/>
            <a:r>
              <a:rPr lang="en-US" dirty="0"/>
              <a:t>Feeling worthless or guilty for no clear reason</a:t>
            </a:r>
          </a:p>
          <a:p>
            <a:pPr lvl="1"/>
            <a:r>
              <a:rPr lang="en-US" dirty="0"/>
              <a:t>Can’t concentrate or make decisions</a:t>
            </a:r>
          </a:p>
          <a:p>
            <a:pPr lvl="1"/>
            <a:r>
              <a:rPr lang="en-US" dirty="0"/>
              <a:t>Comments like: I just want it to stop. I don’t want to be here anymore. I just can’t do this anymore.</a:t>
            </a:r>
          </a:p>
        </p:txBody>
      </p:sp>
    </p:spTree>
    <p:extLst>
      <p:ext uri="{BB962C8B-B14F-4D97-AF65-F5344CB8AC3E}">
        <p14:creationId xmlns:p14="http://schemas.microsoft.com/office/powerpoint/2010/main" val="383704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Teens are Tricky</a:t>
            </a:r>
          </a:p>
        </p:txBody>
      </p:sp>
      <p:sp>
        <p:nvSpPr>
          <p:cNvPr id="3" name="Content Placeholder 2"/>
          <p:cNvSpPr>
            <a:spLocks noGrp="1"/>
          </p:cNvSpPr>
          <p:nvPr>
            <p:ph sz="quarter" idx="1"/>
          </p:nvPr>
        </p:nvSpPr>
        <p:spPr/>
        <p:txBody>
          <a:bodyPr/>
          <a:lstStyle/>
          <a:p>
            <a:r>
              <a:rPr lang="en-US" dirty="0"/>
              <a:t>Signs are NOT Always Obvious</a:t>
            </a:r>
          </a:p>
          <a:p>
            <a:endParaRPr lang="en-US" dirty="0"/>
          </a:p>
          <a:p>
            <a:r>
              <a:rPr lang="en-US" dirty="0"/>
              <a:t>Brain Development in the 21</a:t>
            </a:r>
            <a:r>
              <a:rPr lang="en-US" baseline="30000" dirty="0"/>
              <a:t>st</a:t>
            </a:r>
            <a:r>
              <a:rPr lang="en-US" dirty="0"/>
              <a:t> Century</a:t>
            </a:r>
          </a:p>
          <a:p>
            <a:endParaRPr lang="en-US" dirty="0"/>
          </a:p>
          <a:p>
            <a:r>
              <a:rPr lang="en-US" dirty="0"/>
              <a:t>Born With a Media Computer Chip – we are outsiders in their world. Embrace media. Learn their language.</a:t>
            </a:r>
          </a:p>
        </p:txBody>
      </p:sp>
    </p:spTree>
    <p:extLst>
      <p:ext uri="{BB962C8B-B14F-4D97-AF65-F5344CB8AC3E}">
        <p14:creationId xmlns:p14="http://schemas.microsoft.com/office/powerpoint/2010/main" val="68729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 Friend is Hurting…</a:t>
            </a:r>
          </a:p>
        </p:txBody>
      </p:sp>
      <p:sp>
        <p:nvSpPr>
          <p:cNvPr id="3" name="Content Placeholder 2"/>
          <p:cNvSpPr>
            <a:spLocks noGrp="1"/>
          </p:cNvSpPr>
          <p:nvPr>
            <p:ph sz="quarter" idx="1"/>
          </p:nvPr>
        </p:nvSpPr>
        <p:spPr/>
        <p:txBody>
          <a:bodyPr/>
          <a:lstStyle/>
          <a:p>
            <a:r>
              <a:rPr lang="en-US" dirty="0"/>
              <a:t>The Giver – always available 24/7</a:t>
            </a:r>
          </a:p>
          <a:p>
            <a:endParaRPr lang="en-US" dirty="0"/>
          </a:p>
          <a:p>
            <a:r>
              <a:rPr lang="en-US" dirty="0"/>
              <a:t>Feeling Desperate to Help</a:t>
            </a:r>
          </a:p>
          <a:p>
            <a:endParaRPr lang="en-US" dirty="0"/>
          </a:p>
          <a:p>
            <a:r>
              <a:rPr lang="en-US" dirty="0"/>
              <a:t>Emotional Burnout at a Young Age</a:t>
            </a:r>
          </a:p>
          <a:p>
            <a:endParaRPr lang="en-US" dirty="0"/>
          </a:p>
          <a:p>
            <a:r>
              <a:rPr lang="en-US" dirty="0"/>
              <a:t>Aimee’s Story</a:t>
            </a:r>
          </a:p>
        </p:txBody>
      </p:sp>
    </p:spTree>
    <p:extLst>
      <p:ext uri="{BB962C8B-B14F-4D97-AF65-F5344CB8AC3E}">
        <p14:creationId xmlns:p14="http://schemas.microsoft.com/office/powerpoint/2010/main" val="233624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Resiliency </a:t>
            </a:r>
          </a:p>
        </p:txBody>
      </p:sp>
      <p:sp>
        <p:nvSpPr>
          <p:cNvPr id="3" name="Content Placeholder 2"/>
          <p:cNvSpPr>
            <a:spLocks noGrp="1"/>
          </p:cNvSpPr>
          <p:nvPr>
            <p:ph sz="quarter" idx="1"/>
          </p:nvPr>
        </p:nvSpPr>
        <p:spPr/>
        <p:txBody>
          <a:bodyPr/>
          <a:lstStyle/>
          <a:p>
            <a:r>
              <a:rPr lang="en-US" dirty="0"/>
              <a:t>Help Your Children Feel Confident in Their Own Strength</a:t>
            </a:r>
          </a:p>
          <a:p>
            <a:pPr marL="0" indent="0">
              <a:buNone/>
            </a:pPr>
            <a:endParaRPr lang="en-US" dirty="0"/>
          </a:p>
          <a:p>
            <a:r>
              <a:rPr lang="en-US" dirty="0"/>
              <a:t>Let Them Fail and Pull Themselves Up</a:t>
            </a:r>
          </a:p>
          <a:p>
            <a:endParaRPr lang="en-US" dirty="0"/>
          </a:p>
          <a:p>
            <a:pPr marL="0" indent="0">
              <a:buNone/>
            </a:pPr>
            <a:endParaRPr lang="en-US" dirty="0"/>
          </a:p>
          <a:p>
            <a:r>
              <a:rPr lang="en-US" i="1" dirty="0"/>
              <a:t>Be inspiring, encouraging – without coddling.</a:t>
            </a:r>
          </a:p>
          <a:p>
            <a:endParaRPr lang="en-US" dirty="0"/>
          </a:p>
        </p:txBody>
      </p:sp>
    </p:spTree>
    <p:extLst>
      <p:ext uri="{BB962C8B-B14F-4D97-AF65-F5344CB8AC3E}">
        <p14:creationId xmlns:p14="http://schemas.microsoft.com/office/powerpoint/2010/main" val="373602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Resources</a:t>
            </a:r>
          </a:p>
        </p:txBody>
      </p:sp>
      <p:sp>
        <p:nvSpPr>
          <p:cNvPr id="3" name="Content Placeholder 2"/>
          <p:cNvSpPr>
            <a:spLocks noGrp="1"/>
          </p:cNvSpPr>
          <p:nvPr>
            <p:ph sz="quarter" idx="1"/>
          </p:nvPr>
        </p:nvSpPr>
        <p:spPr/>
        <p:txBody>
          <a:bodyPr>
            <a:normAutofit fontScale="92500" lnSpcReduction="10000"/>
          </a:bodyPr>
          <a:lstStyle/>
          <a:p>
            <a:r>
              <a:rPr lang="en-US" dirty="0"/>
              <a:t>Teen Lifeline </a:t>
            </a:r>
            <a:r>
              <a:rPr lang="en-US" dirty="0">
                <a:hlinkClick r:id="rId2"/>
              </a:rPr>
              <a:t>www.teenlifeline.org</a:t>
            </a:r>
            <a:r>
              <a:rPr lang="en-US" dirty="0"/>
              <a:t>  602.248.8336</a:t>
            </a:r>
          </a:p>
          <a:p>
            <a:endParaRPr lang="en-US" dirty="0"/>
          </a:p>
          <a:p>
            <a:r>
              <a:rPr lang="en-US" dirty="0"/>
              <a:t> Buddy Project http://</a:t>
            </a:r>
            <a:r>
              <a:rPr lang="en-US" dirty="0" err="1"/>
              <a:t>www.buddy-project.org</a:t>
            </a:r>
            <a:endParaRPr lang="en-US" dirty="0"/>
          </a:p>
          <a:p>
            <a:endParaRPr lang="en-US" dirty="0"/>
          </a:p>
          <a:p>
            <a:endParaRPr lang="en-US" dirty="0"/>
          </a:p>
          <a:p>
            <a:r>
              <a:rPr lang="en-US" dirty="0"/>
              <a:t>PSC- Psychological Counseling Services </a:t>
            </a:r>
            <a:r>
              <a:rPr lang="en-US" dirty="0">
                <a:hlinkClick r:id="rId3"/>
              </a:rPr>
              <a:t>www.pcseearle.com</a:t>
            </a:r>
            <a:r>
              <a:rPr lang="en-US" dirty="0"/>
              <a:t>  480.947.5739</a:t>
            </a:r>
          </a:p>
          <a:p>
            <a:endParaRPr lang="en-US" dirty="0"/>
          </a:p>
          <a:p>
            <a:r>
              <a:rPr lang="en-US" dirty="0"/>
              <a:t>Therapy with Heart </a:t>
            </a:r>
            <a:r>
              <a:rPr lang="en-US" dirty="0">
                <a:hlinkClick r:id="rId4"/>
              </a:rPr>
              <a:t>www.therapywithheart.com</a:t>
            </a:r>
            <a:r>
              <a:rPr lang="en-US" dirty="0"/>
              <a:t>  480.888.5380</a:t>
            </a:r>
          </a:p>
          <a:p>
            <a:endParaRPr lang="en-US" dirty="0"/>
          </a:p>
          <a:p>
            <a:pPr marL="0" indent="0">
              <a:buNone/>
            </a:pPr>
            <a:endParaRPr lang="en-US" dirty="0"/>
          </a:p>
        </p:txBody>
      </p:sp>
    </p:spTree>
    <p:extLst>
      <p:ext uri="{BB962C8B-B14F-4D97-AF65-F5344CB8AC3E}">
        <p14:creationId xmlns:p14="http://schemas.microsoft.com/office/powerpoint/2010/main" val="80816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77019"/>
          </a:xfrm>
        </p:spPr>
        <p:txBody>
          <a:bodyPr>
            <a:noAutofit/>
          </a:bodyPr>
          <a:lstStyle/>
          <a:p>
            <a:r>
              <a:rPr lang="en-US" dirty="0"/>
              <a:t>When the Day Comes to Let Them Go…..</a:t>
            </a:r>
          </a:p>
        </p:txBody>
      </p:sp>
      <p:pic>
        <p:nvPicPr>
          <p:cNvPr id="4" name="Content Placeholder 3" descr="Ben walking away.jpg"/>
          <p:cNvPicPr>
            <a:picLocks noGrp="1" noChangeAspect="1"/>
          </p:cNvPicPr>
          <p:nvPr>
            <p:ph sz="quarter" idx="1"/>
          </p:nvPr>
        </p:nvPicPr>
        <p:blipFill>
          <a:blip r:embed="rId2">
            <a:extLst>
              <a:ext uri="{28A0092B-C50C-407E-A947-70E740481C1C}">
                <a14:useLocalDpi xmlns:a14="http://schemas.microsoft.com/office/drawing/2010/main" val="0"/>
              </a:ext>
            </a:extLst>
          </a:blip>
          <a:srcRect t="29322" b="29322"/>
          <a:stretch>
            <a:fillRect/>
          </a:stretch>
        </p:blipFill>
        <p:spPr>
          <a:xfrm>
            <a:off x="612648" y="3123209"/>
            <a:ext cx="8153400" cy="3294431"/>
          </a:xfrm>
        </p:spPr>
      </p:pic>
      <p:sp>
        <p:nvSpPr>
          <p:cNvPr id="5" name="TextBox 4"/>
          <p:cNvSpPr txBox="1"/>
          <p:nvPr/>
        </p:nvSpPr>
        <p:spPr>
          <a:xfrm>
            <a:off x="612649" y="1563882"/>
            <a:ext cx="8522516" cy="1200329"/>
          </a:xfrm>
          <a:prstGeom prst="rect">
            <a:avLst/>
          </a:prstGeom>
          <a:noFill/>
        </p:spPr>
        <p:txBody>
          <a:bodyPr wrap="square" rtlCol="0">
            <a:spAutoFit/>
          </a:bodyPr>
          <a:lstStyle/>
          <a:p>
            <a:r>
              <a:rPr lang="en-US" dirty="0"/>
              <a:t>…..feel confident that you’ve done the best you can to clear their path, and teach them how to clean the debris out of the their own way. Know that they might need a refresher course from time to time. They may need our help to MEND what’s been torn….and that mending (not rescuing) provides them hope in themselves. With hope comes LIFE!</a:t>
            </a:r>
          </a:p>
        </p:txBody>
      </p:sp>
    </p:spTree>
    <p:extLst>
      <p:ext uri="{BB962C8B-B14F-4D97-AF65-F5344CB8AC3E}">
        <p14:creationId xmlns:p14="http://schemas.microsoft.com/office/powerpoint/2010/main" val="4130357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8753"/>
            <a:ext cx="8153400" cy="2814451"/>
          </a:xfrm>
        </p:spPr>
        <p:txBody>
          <a:bodyPr>
            <a:noAutofit/>
          </a:bodyPr>
          <a:lstStyle/>
          <a:p>
            <a:r>
              <a:rPr lang="en-US" sz="2400" i="1" dirty="0"/>
              <a:t/>
            </a:r>
            <a:br>
              <a:rPr lang="en-US" sz="2400" i="1" dirty="0"/>
            </a:br>
            <a:r>
              <a:rPr lang="en-US" sz="2400" i="1" dirty="0"/>
              <a:t/>
            </a:r>
            <a:br>
              <a:rPr lang="en-US" sz="2400" i="1" dirty="0"/>
            </a:br>
            <a:r>
              <a:rPr lang="en-US" sz="2400" i="1" dirty="0"/>
              <a:t>Thank you for listening –</a:t>
            </a:r>
            <a:br>
              <a:rPr lang="en-US" sz="2400" i="1" dirty="0"/>
            </a:br>
            <a:r>
              <a:rPr lang="en-US" sz="2400" i="1" dirty="0"/>
              <a:t>Jill McMahon, LPC</a:t>
            </a:r>
            <a:br>
              <a:rPr lang="en-US" sz="2400" i="1" dirty="0"/>
            </a:br>
            <a:r>
              <a:rPr lang="en-US" sz="2400" i="1" dirty="0"/>
              <a:t>Spring Returns Counseling Services</a:t>
            </a:r>
            <a:br>
              <a:rPr lang="en-US" sz="2400" i="1" dirty="0"/>
            </a:br>
            <a:r>
              <a:rPr lang="en-US" sz="2400" i="1" dirty="0" err="1"/>
              <a:t>www.jillmcmahoncounseling.com</a:t>
            </a:r>
            <a:r>
              <a:rPr lang="en-US" sz="2400" i="1" dirty="0"/>
              <a:t/>
            </a:r>
            <a:br>
              <a:rPr lang="en-US" sz="2400" i="1" dirty="0"/>
            </a:br>
            <a:endParaRPr lang="en-US" sz="2400" i="1" dirty="0"/>
          </a:p>
        </p:txBody>
      </p:sp>
      <p:sp>
        <p:nvSpPr>
          <p:cNvPr id="3" name="Content Placeholder 2">
            <a:extLst>
              <a:ext uri="{FF2B5EF4-FFF2-40B4-BE49-F238E27FC236}">
                <a16:creationId xmlns:a16="http://schemas.microsoft.com/office/drawing/2014/main" id="{1C079433-3FDE-2247-9FEF-A1416853325A}"/>
              </a:ext>
            </a:extLst>
          </p:cNvPr>
          <p:cNvSpPr>
            <a:spLocks noGrp="1"/>
          </p:cNvSpPr>
          <p:nvPr>
            <p:ph sz="quarter" idx="1"/>
          </p:nvPr>
        </p:nvSpPr>
        <p:spPr>
          <a:xfrm>
            <a:off x="612648" y="2933204"/>
            <a:ext cx="8153400" cy="3162796"/>
          </a:xfrm>
        </p:spPr>
        <p:txBody>
          <a:bodyPr/>
          <a:lstStyle/>
          <a:p>
            <a:pPr marL="0" indent="0">
              <a:buNone/>
            </a:pPr>
            <a:endParaRPr lang="en-US" dirty="0"/>
          </a:p>
          <a:p>
            <a:pPr marL="0" indent="0">
              <a:buNone/>
            </a:pPr>
            <a:endParaRPr lang="en-US" dirty="0"/>
          </a:p>
          <a:p>
            <a:pPr marL="0" indent="0">
              <a:buNone/>
            </a:pPr>
            <a:endParaRPr lang="en-US" dirty="0"/>
          </a:p>
        </p:txBody>
      </p:sp>
      <p:pic>
        <p:nvPicPr>
          <p:cNvPr id="4" name="Online Media 3" descr="Are you overreacting about your mental illness?">
            <a:hlinkClick r:id="" action="ppaction://media"/>
            <a:extLst>
              <a:ext uri="{FF2B5EF4-FFF2-40B4-BE49-F238E27FC236}">
                <a16:creationId xmlns:a16="http://schemas.microsoft.com/office/drawing/2014/main" id="{126EA2CD-B2E9-F243-B1C2-7DAED3CF3E92}"/>
              </a:ext>
            </a:extLst>
          </p:cNvPr>
          <p:cNvPicPr>
            <a:picLocks noRot="1" noChangeAspect="1"/>
          </p:cNvPicPr>
          <p:nvPr>
            <a:videoFile r:link="rId1"/>
          </p:nvPr>
        </p:nvPicPr>
        <p:blipFill>
          <a:blip r:embed="rId3"/>
          <a:stretch>
            <a:fillRect/>
          </a:stretch>
        </p:blipFill>
        <p:spPr>
          <a:xfrm>
            <a:off x="1357745" y="2933204"/>
            <a:ext cx="6096000" cy="3338451"/>
          </a:xfrm>
          <a:prstGeom prst="rect">
            <a:avLst/>
          </a:prstGeom>
        </p:spPr>
      </p:pic>
    </p:spTree>
    <p:extLst>
      <p:ext uri="{BB962C8B-B14F-4D97-AF65-F5344CB8AC3E}">
        <p14:creationId xmlns:p14="http://schemas.microsoft.com/office/powerpoint/2010/main" val="349332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 DUCKS!</a:t>
            </a:r>
          </a:p>
        </p:txBody>
      </p:sp>
      <p:pic>
        <p:nvPicPr>
          <p:cNvPr id="4" name="Content Placeholder 3" descr="Ben U of O.jpg"/>
          <p:cNvPicPr>
            <a:picLocks noGrp="1" noChangeAspect="1"/>
          </p:cNvPicPr>
          <p:nvPr>
            <p:ph sz="quarter" idx="1"/>
          </p:nvPr>
        </p:nvPicPr>
        <p:blipFill>
          <a:blip r:embed="rId2">
            <a:extLst>
              <a:ext uri="{28A0092B-C50C-407E-A947-70E740481C1C}">
                <a14:useLocalDpi xmlns:a14="http://schemas.microsoft.com/office/drawing/2010/main" val="0"/>
              </a:ext>
            </a:extLst>
          </a:blip>
          <a:srcRect t="13240" b="13240"/>
          <a:stretch>
            <a:fillRect/>
          </a:stretch>
        </p:blipFill>
        <p:spPr>
          <a:xfrm>
            <a:off x="996846" y="2048183"/>
            <a:ext cx="6841356" cy="4426190"/>
          </a:xfrm>
        </p:spPr>
      </p:pic>
    </p:spTree>
    <p:extLst>
      <p:ext uri="{BB962C8B-B14F-4D97-AF65-F5344CB8AC3E}">
        <p14:creationId xmlns:p14="http://schemas.microsoft.com/office/powerpoint/2010/main" val="276438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Freshman are Entering College with the Highest Rate of Anxiety Ever. Why?</a:t>
            </a:r>
          </a:p>
        </p:txBody>
      </p:sp>
      <p:sp>
        <p:nvSpPr>
          <p:cNvPr id="3" name="Content Placeholder 2"/>
          <p:cNvSpPr>
            <a:spLocks noGrp="1"/>
          </p:cNvSpPr>
          <p:nvPr>
            <p:ph sz="quarter" idx="1"/>
          </p:nvPr>
        </p:nvSpPr>
        <p:spPr/>
        <p:txBody>
          <a:bodyPr>
            <a:normAutofit lnSpcReduction="10000"/>
          </a:bodyPr>
          <a:lstStyle/>
          <a:p>
            <a:pPr>
              <a:buFontTx/>
              <a:buChar char="•"/>
            </a:pPr>
            <a:r>
              <a:rPr lang="en-US" dirty="0"/>
              <a:t>Fear of being far from home</a:t>
            </a:r>
          </a:p>
          <a:p>
            <a:pPr>
              <a:buFontTx/>
              <a:buChar char="•"/>
            </a:pPr>
            <a:endParaRPr lang="en-US" dirty="0"/>
          </a:p>
          <a:p>
            <a:pPr>
              <a:buFontTx/>
              <a:buChar char="•"/>
            </a:pPr>
            <a:r>
              <a:rPr lang="en-US" dirty="0"/>
              <a:t>Independence, adjustment</a:t>
            </a:r>
          </a:p>
          <a:p>
            <a:pPr>
              <a:buFontTx/>
              <a:buChar char="•"/>
            </a:pPr>
            <a:endParaRPr lang="en-US" dirty="0"/>
          </a:p>
          <a:p>
            <a:pPr>
              <a:buFontTx/>
              <a:buChar char="•"/>
            </a:pPr>
            <a:r>
              <a:rPr lang="en-US" dirty="0"/>
              <a:t>The Rescuing Parent – didn’t do your child a service after all. Not having the survival skills needed to get by.</a:t>
            </a:r>
          </a:p>
          <a:p>
            <a:pPr>
              <a:buFontTx/>
              <a:buChar char="•"/>
            </a:pPr>
            <a:endParaRPr lang="en-US" dirty="0"/>
          </a:p>
          <a:p>
            <a:pPr>
              <a:buFontTx/>
              <a:buChar char="•"/>
            </a:pPr>
            <a:r>
              <a:rPr lang="en-US" dirty="0"/>
              <a:t>Social Media Glamour Shots – “life is GREAT here!”</a:t>
            </a:r>
          </a:p>
          <a:p>
            <a:pPr marL="0" indent="0">
              <a:buNone/>
            </a:pPr>
            <a:endParaRPr lang="en-US" dirty="0"/>
          </a:p>
        </p:txBody>
      </p:sp>
    </p:spTree>
    <p:extLst>
      <p:ext uri="{BB962C8B-B14F-4D97-AF65-F5344CB8AC3E}">
        <p14:creationId xmlns:p14="http://schemas.microsoft.com/office/powerpoint/2010/main" val="294613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we do our Part in Keeping Anxiety and Inferiority at Bay?</a:t>
            </a:r>
          </a:p>
        </p:txBody>
      </p:sp>
      <p:sp>
        <p:nvSpPr>
          <p:cNvPr id="3" name="Content Placeholder 2"/>
          <p:cNvSpPr>
            <a:spLocks noGrp="1"/>
          </p:cNvSpPr>
          <p:nvPr>
            <p:ph sz="quarter" idx="1"/>
          </p:nvPr>
        </p:nvSpPr>
        <p:spPr/>
        <p:txBody>
          <a:bodyPr>
            <a:normAutofit lnSpcReduction="10000"/>
          </a:bodyPr>
          <a:lstStyle/>
          <a:p>
            <a:r>
              <a:rPr lang="en-US" dirty="0"/>
              <a:t>REAL EXPECTATIONS</a:t>
            </a:r>
          </a:p>
          <a:p>
            <a:endParaRPr lang="en-US" dirty="0"/>
          </a:p>
          <a:p>
            <a:r>
              <a:rPr lang="en-US" dirty="0"/>
              <a:t>Refuse to Compete with the Jones</a:t>
            </a:r>
          </a:p>
          <a:p>
            <a:endParaRPr lang="en-US" dirty="0"/>
          </a:p>
          <a:p>
            <a:r>
              <a:rPr lang="en-US" dirty="0"/>
              <a:t>Let Them Fail – a lesson we all should have learned in the 4</a:t>
            </a:r>
            <a:r>
              <a:rPr lang="en-US" baseline="30000" dirty="0"/>
              <a:t>th</a:t>
            </a:r>
            <a:r>
              <a:rPr lang="en-US" dirty="0"/>
              <a:t> grade.</a:t>
            </a:r>
          </a:p>
          <a:p>
            <a:endParaRPr lang="en-US" dirty="0"/>
          </a:p>
          <a:p>
            <a:r>
              <a:rPr lang="en-US" dirty="0" err="1"/>
              <a:t>Overparenting</a:t>
            </a:r>
            <a:r>
              <a:rPr lang="en-US" dirty="0"/>
              <a:t>: 5 Recovery Step From a Former Stanford Dean</a:t>
            </a:r>
          </a:p>
        </p:txBody>
      </p:sp>
    </p:spTree>
    <p:extLst>
      <p:ext uri="{BB962C8B-B14F-4D97-AF65-F5344CB8AC3E}">
        <p14:creationId xmlns:p14="http://schemas.microsoft.com/office/powerpoint/2010/main" val="327780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Despite our Best Efforts, Sometimes “IT” Happens.</a:t>
            </a:r>
          </a:p>
        </p:txBody>
      </p:sp>
      <p:pic>
        <p:nvPicPr>
          <p:cNvPr id="4" name="Content Placeholder 3"/>
          <p:cNvPicPr>
            <a:picLocks noGrp="1" noChangeAspect="1"/>
          </p:cNvPicPr>
          <p:nvPr>
            <p:ph sz="quarter" idx="1"/>
          </p:nvPr>
        </p:nvPicPr>
        <p:blipFill>
          <a:blip r:embed="rId2"/>
          <a:srcRect l="15792" r="15792"/>
          <a:stretch>
            <a:fillRect/>
          </a:stretch>
        </p:blipFill>
        <p:spPr/>
      </p:pic>
    </p:spTree>
    <p:extLst>
      <p:ext uri="{BB962C8B-B14F-4D97-AF65-F5344CB8AC3E}">
        <p14:creationId xmlns:p14="http://schemas.microsoft.com/office/powerpoint/2010/main" val="248090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Suicide in Arizona – What Does it Really Look Like?</a:t>
            </a:r>
          </a:p>
        </p:txBody>
      </p:sp>
      <p:sp>
        <p:nvSpPr>
          <p:cNvPr id="3" name="Content Placeholder 2"/>
          <p:cNvSpPr>
            <a:spLocks noGrp="1"/>
          </p:cNvSpPr>
          <p:nvPr>
            <p:ph sz="quarter" idx="1"/>
          </p:nvPr>
        </p:nvSpPr>
        <p:spPr/>
        <p:txBody>
          <a:bodyPr>
            <a:normAutofit fontScale="77500" lnSpcReduction="20000"/>
          </a:bodyPr>
          <a:lstStyle/>
          <a:p>
            <a:r>
              <a:rPr lang="en-US" dirty="0"/>
              <a:t>Top 18 in the Country</a:t>
            </a:r>
          </a:p>
          <a:p>
            <a:endParaRPr lang="en-US" dirty="0"/>
          </a:p>
          <a:p>
            <a:r>
              <a:rPr lang="en-US" dirty="0"/>
              <a:t>Recent Increase – 2</a:t>
            </a:r>
            <a:r>
              <a:rPr lang="en-US" baseline="30000" dirty="0"/>
              <a:t>nd</a:t>
            </a:r>
            <a:r>
              <a:rPr lang="en-US" dirty="0"/>
              <a:t> leading cause, ages 15-34*</a:t>
            </a:r>
          </a:p>
          <a:p>
            <a:endParaRPr lang="en-US" dirty="0"/>
          </a:p>
          <a:p>
            <a:r>
              <a:rPr lang="en-US" dirty="0"/>
              <a:t>Teen Suicides have increased 25% since 2016 ** </a:t>
            </a:r>
          </a:p>
          <a:p>
            <a:endParaRPr lang="en-US" dirty="0"/>
          </a:p>
          <a:p>
            <a:r>
              <a:rPr lang="en-US" dirty="0"/>
              <a:t>Adult Stats v. Teen Stats*</a:t>
            </a:r>
          </a:p>
          <a:p>
            <a:pPr marL="0" indent="0">
              <a:buNone/>
            </a:pPr>
            <a:r>
              <a:rPr lang="en-US" dirty="0"/>
              <a:t>	35.7% - Highest rate- Middle Aged (45-64)</a:t>
            </a:r>
          </a:p>
          <a:p>
            <a:pPr marL="0" indent="0">
              <a:buNone/>
            </a:pPr>
            <a:r>
              <a:rPr lang="en-US" dirty="0"/>
              <a:t>	13.25% - Youth (15-24)</a:t>
            </a:r>
          </a:p>
          <a:p>
            <a:pPr marL="0" indent="0">
              <a:buNone/>
            </a:pPr>
            <a:r>
              <a:rPr lang="en-US" dirty="0"/>
              <a:t>	 </a:t>
            </a:r>
          </a:p>
          <a:p>
            <a:pPr marL="0" indent="0">
              <a:buNone/>
            </a:pPr>
            <a:r>
              <a:rPr lang="en-US" sz="1800" dirty="0"/>
              <a:t>*American Association of Suicidology -2017 report</a:t>
            </a:r>
          </a:p>
          <a:p>
            <a:pPr marL="0" indent="0">
              <a:buNone/>
            </a:pPr>
            <a:r>
              <a:rPr lang="en-US" sz="1800" dirty="0"/>
              <a:t>*Americas Health Rankings – 2019 report</a:t>
            </a:r>
            <a:r>
              <a:rPr lang="en-US" dirty="0"/>
              <a:t>	</a:t>
            </a:r>
          </a:p>
          <a:p>
            <a:endParaRPr lang="en-US" dirty="0"/>
          </a:p>
        </p:txBody>
      </p:sp>
    </p:spTree>
    <p:extLst>
      <p:ext uri="{BB962C8B-B14F-4D97-AF65-F5344CB8AC3E}">
        <p14:creationId xmlns:p14="http://schemas.microsoft.com/office/powerpoint/2010/main" val="47332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Most Likely Not About Us</a:t>
            </a:r>
          </a:p>
        </p:txBody>
      </p:sp>
      <p:sp>
        <p:nvSpPr>
          <p:cNvPr id="3" name="Content Placeholder 2"/>
          <p:cNvSpPr>
            <a:spLocks noGrp="1"/>
          </p:cNvSpPr>
          <p:nvPr>
            <p:ph sz="quarter" idx="1"/>
          </p:nvPr>
        </p:nvSpPr>
        <p:spPr/>
        <p:txBody>
          <a:bodyPr/>
          <a:lstStyle/>
          <a:p>
            <a:endParaRPr lang="en-US" dirty="0"/>
          </a:p>
          <a:p>
            <a:pPr marL="365760" lvl="1" indent="0">
              <a:buNone/>
            </a:pPr>
            <a:r>
              <a:rPr lang="en-US" dirty="0"/>
              <a:t>	</a:t>
            </a:r>
          </a:p>
        </p:txBody>
      </p:sp>
      <p:pic>
        <p:nvPicPr>
          <p:cNvPr id="4" name="Online Media 3" descr="The Doctor Said - Chloe Adams lyrics">
            <a:hlinkClick r:id="" action="ppaction://media"/>
            <a:extLst>
              <a:ext uri="{FF2B5EF4-FFF2-40B4-BE49-F238E27FC236}">
                <a16:creationId xmlns:a16="http://schemas.microsoft.com/office/drawing/2014/main" id="{9196C7BC-E109-0D4F-9F11-86A5E3D01137}"/>
              </a:ext>
            </a:extLst>
          </p:cNvPr>
          <p:cNvPicPr>
            <a:picLocks noRot="1" noChangeAspect="1"/>
          </p:cNvPicPr>
          <p:nvPr>
            <a:videoFile r:link="rId1"/>
          </p:nvPr>
        </p:nvPicPr>
        <p:blipFill>
          <a:blip r:embed="rId3"/>
          <a:stretch>
            <a:fillRect/>
          </a:stretch>
        </p:blipFill>
        <p:spPr>
          <a:xfrm>
            <a:off x="1641348" y="2133600"/>
            <a:ext cx="6096000" cy="3429000"/>
          </a:xfrm>
          <a:prstGeom prst="rect">
            <a:avLst/>
          </a:prstGeom>
        </p:spPr>
      </p:pic>
    </p:spTree>
    <p:extLst>
      <p:ext uri="{BB962C8B-B14F-4D97-AF65-F5344CB8AC3E}">
        <p14:creationId xmlns:p14="http://schemas.microsoft.com/office/powerpoint/2010/main" val="375147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Teen Depression</a:t>
            </a:r>
          </a:p>
        </p:txBody>
      </p:sp>
      <p:sp>
        <p:nvSpPr>
          <p:cNvPr id="3" name="Content Placeholder 2"/>
          <p:cNvSpPr>
            <a:spLocks noGrp="1"/>
          </p:cNvSpPr>
          <p:nvPr>
            <p:ph sz="quarter" idx="1"/>
          </p:nvPr>
        </p:nvSpPr>
        <p:spPr/>
        <p:txBody>
          <a:bodyPr>
            <a:normAutofit fontScale="92500" lnSpcReduction="10000"/>
          </a:bodyPr>
          <a:lstStyle/>
          <a:p>
            <a:r>
              <a:rPr lang="en-US" sz="2800" dirty="0"/>
              <a:t>Risk Factors:</a:t>
            </a:r>
          </a:p>
          <a:p>
            <a:r>
              <a:rPr lang="en-US" sz="2000" dirty="0"/>
              <a:t>Mental Illness</a:t>
            </a:r>
          </a:p>
          <a:p>
            <a:r>
              <a:rPr lang="en-US" sz="2000" dirty="0"/>
              <a:t>Substance Use</a:t>
            </a:r>
          </a:p>
          <a:p>
            <a:r>
              <a:rPr lang="en-US" sz="2000" dirty="0"/>
              <a:t>Firearms in the Household</a:t>
            </a:r>
          </a:p>
          <a:p>
            <a:r>
              <a:rPr lang="en-US" sz="2000" dirty="0"/>
              <a:t>Previous Attempts</a:t>
            </a:r>
          </a:p>
          <a:p>
            <a:r>
              <a:rPr lang="en-US" sz="2000" dirty="0"/>
              <a:t>Exposure to friend/family suicide</a:t>
            </a:r>
          </a:p>
          <a:p>
            <a:r>
              <a:rPr lang="en-US" sz="2000" dirty="0"/>
              <a:t>Low Self-esteem - hopelessness- no sense of purpose</a:t>
            </a:r>
          </a:p>
          <a:p>
            <a:r>
              <a:rPr lang="en-US" sz="2000" dirty="0"/>
              <a:t>Isolation</a:t>
            </a:r>
          </a:p>
          <a:p>
            <a:r>
              <a:rPr lang="en-US" sz="2800" dirty="0"/>
              <a:t>Protective Factors:</a:t>
            </a:r>
          </a:p>
          <a:p>
            <a:r>
              <a:rPr lang="en-US" sz="2000" dirty="0"/>
              <a:t>Family and School Connectedness</a:t>
            </a:r>
          </a:p>
          <a:p>
            <a:r>
              <a:rPr lang="en-US" sz="2000" dirty="0"/>
              <a:t>Academic Achievement</a:t>
            </a:r>
          </a:p>
          <a:p>
            <a:r>
              <a:rPr lang="en-US" sz="2000" dirty="0"/>
              <a:t>Self-esteem</a:t>
            </a:r>
          </a:p>
          <a:p>
            <a:pPr marL="0" indent="0">
              <a:buNone/>
            </a:pPr>
            <a:endParaRPr lang="en-US" sz="2000" dirty="0"/>
          </a:p>
        </p:txBody>
      </p:sp>
    </p:spTree>
    <p:extLst>
      <p:ext uri="{BB962C8B-B14F-4D97-AF65-F5344CB8AC3E}">
        <p14:creationId xmlns:p14="http://schemas.microsoft.com/office/powerpoint/2010/main" val="215024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There a Black Dog in Your Family?</a:t>
            </a:r>
          </a:p>
        </p:txBody>
      </p:sp>
      <p:sp>
        <p:nvSpPr>
          <p:cNvPr id="3" name="Content Placeholder 2"/>
          <p:cNvSpPr>
            <a:spLocks noGrp="1"/>
          </p:cNvSpPr>
          <p:nvPr>
            <p:ph sz="quarter" idx="1"/>
          </p:nvPr>
        </p:nvSpPr>
        <p:spPr/>
        <p:txBody>
          <a:bodyPr/>
          <a:lstStyle/>
          <a:p>
            <a:endParaRPr lang="en-US" dirty="0"/>
          </a:p>
          <a:p>
            <a:endParaRPr lang="en-US" dirty="0"/>
          </a:p>
          <a:p>
            <a:pPr marL="0" indent="0">
              <a:buNone/>
            </a:pPr>
            <a:endParaRPr lang="en-US" dirty="0"/>
          </a:p>
        </p:txBody>
      </p:sp>
      <p:pic>
        <p:nvPicPr>
          <p:cNvPr id="5" name="Online Media 4" descr="I had a black dog, his name was depression">
            <a:hlinkClick r:id="" action="ppaction://media"/>
            <a:extLst>
              <a:ext uri="{FF2B5EF4-FFF2-40B4-BE49-F238E27FC236}">
                <a16:creationId xmlns:a16="http://schemas.microsoft.com/office/drawing/2014/main" id="{956B3211-0CBA-C648-B2C0-1E92613FBAB6}"/>
              </a:ext>
            </a:extLst>
          </p:cNvPr>
          <p:cNvPicPr>
            <a:picLocks noRot="1" noChangeAspect="1"/>
          </p:cNvPicPr>
          <p:nvPr>
            <a:videoFile r:link="rId1"/>
          </p:nvPr>
        </p:nvPicPr>
        <p:blipFill>
          <a:blip r:embed="rId3"/>
          <a:stretch>
            <a:fillRect/>
          </a:stretch>
        </p:blipFill>
        <p:spPr>
          <a:xfrm>
            <a:off x="1657350" y="1600200"/>
            <a:ext cx="5829300" cy="4495800"/>
          </a:xfrm>
          <a:prstGeom prst="rect">
            <a:avLst/>
          </a:prstGeom>
        </p:spPr>
      </p:pic>
    </p:spTree>
    <p:extLst>
      <p:ext uri="{BB962C8B-B14F-4D97-AF65-F5344CB8AC3E}">
        <p14:creationId xmlns:p14="http://schemas.microsoft.com/office/powerpoint/2010/main" val="291227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8523</TotalTime>
  <Words>546</Words>
  <Application>Microsoft Office PowerPoint</Application>
  <PresentationFormat>On-screen Show (4:3)</PresentationFormat>
  <Paragraphs>94</Paragraphs>
  <Slides>16</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Tw Cen MT</vt:lpstr>
      <vt:lpstr>Wingdings</vt:lpstr>
      <vt:lpstr>Wingdings 2</vt:lpstr>
      <vt:lpstr>Median</vt:lpstr>
      <vt:lpstr>Teen Suicide in 2020</vt:lpstr>
      <vt:lpstr>GO DUCKS!</vt:lpstr>
      <vt:lpstr>Freshman are Entering College with the Highest Rate of Anxiety Ever. Why?</vt:lpstr>
      <vt:lpstr>How Can we do our Part in Keeping Anxiety and Inferiority at Bay?</vt:lpstr>
      <vt:lpstr>Despite our Best Efforts, Sometimes “IT” Happens.</vt:lpstr>
      <vt:lpstr>Suicide in Arizona – What Does it Really Look Like?</vt:lpstr>
      <vt:lpstr>It’s Most Likely Not About Us</vt:lpstr>
      <vt:lpstr>Signs of Teen Depression</vt:lpstr>
      <vt:lpstr>Is There a Black Dog in Your Family?</vt:lpstr>
      <vt:lpstr>What you may see….</vt:lpstr>
      <vt:lpstr>Teens are Tricky</vt:lpstr>
      <vt:lpstr>When a Friend is Hurting…</vt:lpstr>
      <vt:lpstr>Teaching Resiliency </vt:lpstr>
      <vt:lpstr>Local Resources</vt:lpstr>
      <vt:lpstr>When the Day Comes to Let Them Go…..</vt:lpstr>
      <vt:lpstr>  Thank you for listening – Jill McMahon, LPC Spring Returns Counseling Services www.jillmcmahoncounseling.com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Suicide in 2017</dc:title>
  <dc:creator>Jill Mahon</dc:creator>
  <cp:lastModifiedBy>Lisa Finn</cp:lastModifiedBy>
  <cp:revision>24</cp:revision>
  <dcterms:created xsi:type="dcterms:W3CDTF">2017-09-28T01:45:21Z</dcterms:created>
  <dcterms:modified xsi:type="dcterms:W3CDTF">2020-02-07T09:41:47Z</dcterms:modified>
</cp:coreProperties>
</file>